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9" r:id="rId2"/>
    <p:sldId id="261" r:id="rId3"/>
    <p:sldId id="257" r:id="rId4"/>
    <p:sldId id="259" r:id="rId5"/>
    <p:sldId id="258" r:id="rId6"/>
    <p:sldId id="260" r:id="rId7"/>
    <p:sldId id="273" r:id="rId8"/>
    <p:sldId id="272" r:id="rId9"/>
    <p:sldId id="270" r:id="rId10"/>
    <p:sldId id="271" r:id="rId11"/>
    <p:sldId id="264" r:id="rId12"/>
    <p:sldId id="265" r:id="rId13"/>
    <p:sldId id="266" r:id="rId14"/>
    <p:sldId id="274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B677BDD-772F-488D-AF91-FB91E05F4CDB}">
          <p14:sldIdLst>
            <p14:sldId id="269"/>
            <p14:sldId id="261"/>
            <p14:sldId id="257"/>
            <p14:sldId id="259"/>
            <p14:sldId id="258"/>
            <p14:sldId id="260"/>
            <p14:sldId id="273"/>
            <p14:sldId id="272"/>
            <p14:sldId id="270"/>
            <p14:sldId id="271"/>
            <p14:sldId id="264"/>
            <p14:sldId id="265"/>
            <p14:sldId id="266"/>
            <p14:sldId id="274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ameo.com/books/0072529645f1e762ad92e" TargetMode="External"/><Relationship Id="rId2" Type="http://schemas.openxmlformats.org/officeDocument/2006/relationships/hyperlink" Target="https://www.compline-ufa.ru/komfortnaya-rabo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u.nstu.ru/kaf/bt/a/file_get/227504?nomenu=1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4" y="161925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1" y="632738"/>
            <a:ext cx="12192001" cy="587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ОБРАЗОВАТЕЛЬНОЕ УЧРЕЖДЕНИЕ ВЫСШЕГО ОБРАЗОВАНИЯ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«ДОНСКОЙ ГОСУДАРСТВЕННЫЙ ТЕХНИЧЕСКИЙ УНИВЕРСИТЕТ»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(ДГТУ)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Авиационно-технологический колледж</a:t>
            </a:r>
            <a:endParaRPr kumimoji="0" lang="en-US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lang="en-US" altLang="ru-RU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kumimoji="0" lang="en-US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lang="ru-RU" alt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Дипломная работа</a:t>
            </a:r>
            <a:endParaRPr kumimoji="0" lang="ru-RU" altLang="ru-RU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/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системы информационно-аналитического 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>
              <a:lnSpc>
                <a:spcPct val="200000"/>
              </a:lnSpc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примере ООО «БАЗИС ПРО», г.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Ростов-на-Дону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kumimoji="0" lang="en-US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lang="ru-RU" altLang="ru-RU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lang="ru-RU" altLang="ru-RU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Ростов-на-Дону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86553" y="3569503"/>
            <a:ext cx="277523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ru-RU" alt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</a:t>
            </a:r>
          </a:p>
          <a:p>
            <a:pPr defTabSz="914400">
              <a:lnSpc>
                <a:spcPct val="150000"/>
              </a:lnSpc>
            </a:pP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ПКС9-К44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ru-RU" alt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Распаркин</a:t>
            </a: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А.Н.</a:t>
            </a:r>
          </a:p>
          <a:p>
            <a:pPr defTabSz="914400">
              <a:lnSpc>
                <a:spcPct val="150000"/>
              </a:lnSpc>
            </a:pPr>
            <a:r>
              <a:rPr lang="ru-RU" alt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дипломной работы</a:t>
            </a:r>
            <a:r>
              <a:rPr lang="en-US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defTabSz="914400">
              <a:lnSpc>
                <a:spcPct val="150000"/>
              </a:lnSpc>
            </a:pP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преподаватель, </a:t>
            </a:r>
            <a:r>
              <a:rPr lang="ru-RU" alt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Осмоловская</a:t>
            </a: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Н.С.</a:t>
            </a:r>
            <a:r>
              <a:rPr lang="en-US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3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231469" y="15493"/>
            <a:ext cx="7902036" cy="1101013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отчетами в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Server Reporting Services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40" y="1116506"/>
            <a:ext cx="5448904" cy="2412014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53" y="3718408"/>
            <a:ext cx="9660865" cy="2997688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2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451" y="924516"/>
            <a:ext cx="3257551" cy="4601183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97648"/>
              </p:ext>
            </p:extLst>
          </p:nvPr>
        </p:nvGraphicFramePr>
        <p:xfrm>
          <a:off x="3567267" y="1521229"/>
          <a:ext cx="8105328" cy="340775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701228">
                  <a:extLst>
                    <a:ext uri="{9D8B030D-6E8A-4147-A177-3AD203B41FA5}">
                      <a16:colId xmlns:a16="http://schemas.microsoft.com/office/drawing/2014/main" val="3744603329"/>
                    </a:ext>
                  </a:extLst>
                </a:gridCol>
                <a:gridCol w="2702050">
                  <a:extLst>
                    <a:ext uri="{9D8B030D-6E8A-4147-A177-3AD203B41FA5}">
                      <a16:colId xmlns:a16="http://schemas.microsoft.com/office/drawing/2014/main" val="2553306787"/>
                    </a:ext>
                  </a:extLst>
                </a:gridCol>
                <a:gridCol w="2702050">
                  <a:extLst>
                    <a:ext uri="{9D8B030D-6E8A-4147-A177-3AD203B41FA5}">
                      <a16:colId xmlns:a16="http://schemas.microsoft.com/office/drawing/2014/main" val="4270862372"/>
                    </a:ext>
                  </a:extLst>
                </a:gridCol>
              </a:tblGrid>
              <a:tr h="3403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 теста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Проверяемый случай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 теста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3647154"/>
                  </a:ext>
                </a:extLst>
              </a:tr>
              <a:tr h="181484">
                <a:tc gridSpan="3">
                  <a:txBody>
                    <a:bodyPr/>
                    <a:lstStyle/>
                    <a:p>
                      <a:endParaRPr lang="ru-RU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91061"/>
                  </a:ext>
                </a:extLst>
              </a:tr>
              <a:tr h="7214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Проверка совместимости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</a:t>
                      </a: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Совместима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4466071"/>
                  </a:ext>
                </a:extLst>
              </a:tr>
              <a:tr h="7214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Загрузка данных в хранилище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Загрузка данных с помощью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ETL </a:t>
                      </a: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скрипта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Пройден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6038286"/>
                  </a:ext>
                </a:extLst>
              </a:tr>
              <a:tr h="7214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Ручная загрузка данных в хранилище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Загрузка данных с помощью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 </a:t>
                      </a: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скрипта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Пройден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1237242"/>
                  </a:ext>
                </a:extLst>
              </a:tr>
              <a:tr h="7214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Проверка целостности данных хранилища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Проверка типов данных и корректности значений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Пройден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891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9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23837"/>
            <a:ext cx="3433155" cy="4601183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Информационная безопасность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15789" y="628090"/>
            <a:ext cx="8071658" cy="497468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Aft>
                <a:spcPts val="1800"/>
              </a:spcAft>
              <a:buNone/>
            </a:pPr>
            <a:r>
              <a:rPr lang="ru-RU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системе реализована следующая информационная безопасность</a:t>
            </a:r>
            <a:r>
              <a:rPr lang="en-US" sz="2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1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структурирование 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 доступа на уровне базы данных и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клиентских приложений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1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обеспечено 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шифрование данных таблиц, паролей, соединения с </a:t>
            </a:r>
            <a:r>
              <a:rPr lang="ru-RU" sz="1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сервером</a:t>
            </a:r>
            <a:r>
              <a:rPr lang="en-US" sz="1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1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активности пользователей и </a:t>
            </a:r>
            <a:r>
              <a:rPr lang="ru-RU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логирование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всех действий в базе </a:t>
            </a:r>
            <a:r>
              <a:rPr lang="ru-RU" sz="1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1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2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23837"/>
            <a:ext cx="3441469" cy="4601183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 жизнедеятельности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https://xn--80ajjjhhggdl2e.xn--p1ai/800/600/https/i2.wp.com/cdn.safetyskills.com/wp-content/uploads/2018/10/18155920/proper_desk_ergonomics.jpg?crop=1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607723" y="708262"/>
            <a:ext cx="8038408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работе за компьютером необходимо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Clr>
                <a:schemeClr val="accent1"/>
              </a:buClr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соблюдать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правильную посадку и положение тела, чтобы избежать физического напряжения и травм.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сидеть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прямо, не сутулясь, и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держать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плечи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расслабленными</a:t>
            </a:r>
            <a:endParaRPr lang="ru-RU" sz="1900" b="1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поддерживать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правильную эргономику рабочего места, включая правильную высоту стула и монитора, чтобы избежать напряжения глаз и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шеи</a:t>
            </a:r>
            <a:endParaRPr lang="ru-RU" sz="1900" b="1" dirty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следить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микроклиматом в помещении, чтобы избежать перегрева или 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переохлаждения</a:t>
            </a:r>
            <a:endParaRPr lang="ru-RU" sz="1900" b="1" dirty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соблюдать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рекомендуемые временные рамки для работы на компьютере, чтобы избежать напряжения глаз и других проблем со здоровьем</a:t>
            </a:r>
            <a:endParaRPr lang="ru-RU" sz="19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15493"/>
            <a:ext cx="12191999" cy="1101013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42356" y="1219196"/>
            <a:ext cx="10507286" cy="4345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21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выполнения </a:t>
            </a:r>
            <a:r>
              <a:rPr lang="ru-RU" sz="21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дипломной работы </a:t>
            </a:r>
            <a:r>
              <a:rPr lang="ru-RU" sz="21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была разработана информационно-аналитическая система, разработанная система - это эффективное средство обработки и анализа данных, она охватывает основные части бизнес процесса. Например, использование системы позволит оценить динамику продаж за разные временные периоды для различных категорий товаров, отдельных товаров</a:t>
            </a:r>
            <a:r>
              <a:rPr lang="ru-RU" sz="21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endParaRPr lang="ru-RU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endParaRPr lang="ru-RU" sz="2100" kern="1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endParaRPr lang="ru-RU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ru-RU" sz="24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Спасибо за внимание.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4" y="161925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1" y="632738"/>
            <a:ext cx="12192001" cy="587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0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ОБРАЗОВАТЕЛЬНОЕ УЧРЕЖДЕНИЕ ВЫСШЕГО ОБРАЗОВАНИЯ</a:t>
            </a:r>
            <a:b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«ДОНСКОЙ ГОСУДАРСТВЕННЫЙ ТЕХНИЧЕСКИЙ УНИВЕРСИТЕТ»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(ДГТУ)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Авиационно-технологический колледж</a:t>
            </a:r>
            <a:endParaRPr kumimoji="0" lang="en-US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lang="en-US" altLang="ru-RU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kumimoji="0" lang="en-US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lang="ru-RU" alt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Дипломная работа</a:t>
            </a:r>
            <a:endParaRPr kumimoji="0" lang="ru-RU" altLang="ru-RU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>
              <a:lnSpc>
                <a:spcPct val="200000"/>
              </a:lnSpc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системы 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информационно-аналитического </a:t>
            </a:r>
            <a:endParaRPr lang="ru-RU" sz="1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>
              <a:lnSpc>
                <a:spcPct val="200000"/>
              </a:lnSpc>
            </a:pPr>
            <a:r>
              <a:rPr 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примере ООО «БАЗИС ПРО», г.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Ростов-на-Дону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kumimoji="0" lang="en-US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lang="ru-RU" altLang="ru-RU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endParaRPr lang="ru-RU" altLang="ru-RU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Ростов-на-Дону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0925" algn="l"/>
              </a:tabLst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86553" y="3569503"/>
            <a:ext cx="277523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ru-RU" alt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</a:t>
            </a:r>
          </a:p>
          <a:p>
            <a:pPr defTabSz="914400">
              <a:lnSpc>
                <a:spcPct val="150000"/>
              </a:lnSpc>
            </a:pP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ПКС9-К44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ru-RU" alt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Распаркин</a:t>
            </a: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А.Н.</a:t>
            </a:r>
          </a:p>
          <a:p>
            <a:pPr defTabSz="914400">
              <a:lnSpc>
                <a:spcPct val="150000"/>
              </a:lnSpc>
            </a:pPr>
            <a:r>
              <a:rPr lang="ru-RU" alt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дипломной работы</a:t>
            </a:r>
            <a:r>
              <a:rPr lang="en-US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defTabSz="914400">
              <a:lnSpc>
                <a:spcPct val="150000"/>
              </a:lnSpc>
            </a:pP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преподаватель, </a:t>
            </a:r>
            <a:r>
              <a:rPr lang="ru-RU" alt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Осмоловская</a:t>
            </a: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Н.С.</a:t>
            </a:r>
            <a:r>
              <a:rPr lang="en-US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49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038" y="924332"/>
            <a:ext cx="3496122" cy="4601183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ООО «Базис Про»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98" y="548162"/>
            <a:ext cx="7840890" cy="2676761"/>
          </a:xfr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724998" y="3516285"/>
            <a:ext cx="527858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работ организации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оптовая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торговля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станками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производство электромонтажных работ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производство кровельных работ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торговля оптовая машинами и оборудованием для добычи полезных; ископаемых и строительства;</a:t>
            </a: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разборка и снос зданий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1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65216"/>
            <a:ext cx="3526971" cy="4512193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Аналитический раздел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69516" y="2892828"/>
            <a:ext cx="6895714" cy="211143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Информационная система 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должна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охватывать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бизнес-процессы предприятия;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иметь наглядный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обработки информации; 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иметь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наращивания в программной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части.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769516" y="1116241"/>
            <a:ext cx="67000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данной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является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программного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предназначенного для более эффективного ведения бизнес-анализа. </a:t>
            </a:r>
          </a:p>
        </p:txBody>
      </p:sp>
    </p:spTree>
    <p:extLst>
      <p:ext uri="{BB962C8B-B14F-4D97-AF65-F5344CB8AC3E}">
        <p14:creationId xmlns:p14="http://schemas.microsoft.com/office/powerpoint/2010/main" val="232988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76200" y="1116246"/>
            <a:ext cx="3676650" cy="4601183"/>
          </a:xfrm>
          <a:effectLst/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Инструментальные средства разработки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www.kindpng.com/picc/m/197-1973236_microsoft-sql-server-icons-sql-server-2008-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66" y="3591097"/>
            <a:ext cx="2974185" cy="2635135"/>
          </a:xfrm>
          <a:prstGeom prst="rect">
            <a:avLst/>
          </a:prstGeom>
          <a:noFill/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fiverr-res.cloudinary.com/images/t_main1,q_auto,f_auto,q_auto,f_auto/gigs2/113415626/original/a17667d573bf34559bf0d35993ed76e57d43ad00/program-python-scripts-for-automation-and-data-mi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28" y="715892"/>
            <a:ext cx="2957754" cy="2633258"/>
          </a:xfrm>
          <a:prstGeom prst="rect">
            <a:avLst/>
          </a:prstGeom>
          <a:noFill/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originals/ac/d7/18/acd718e0496c17769c69b76ef9044a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926" y="715892"/>
            <a:ext cx="2962525" cy="2637854"/>
          </a:xfrm>
          <a:prstGeom prst="rect">
            <a:avLst/>
          </a:prstGeom>
          <a:noFill/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4"/>
          <p:cNvSpPr/>
          <p:nvPr/>
        </p:nvSpPr>
        <p:spPr>
          <a:xfrm>
            <a:off x="7074128" y="5717429"/>
            <a:ext cx="914403" cy="422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7074128" y="4809841"/>
            <a:ext cx="914404" cy="422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7074130" y="3902254"/>
            <a:ext cx="914401" cy="422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221868" y="3935299"/>
            <a:ext cx="341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 Reporting Services</a:t>
            </a:r>
            <a:endParaRPr lang="ru-RU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8221868" y="4816441"/>
            <a:ext cx="3503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21868" y="5724028"/>
            <a:ext cx="335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23836"/>
            <a:ext cx="3438525" cy="4601183"/>
          </a:xfrm>
        </p:spPr>
        <p:txBody>
          <a:bodyPr>
            <a:norm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системы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archi_dw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14" y="368651"/>
            <a:ext cx="4853002" cy="6111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64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хранилища 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25" y="701347"/>
            <a:ext cx="7234495" cy="51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5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трелка вправо 6"/>
          <p:cNvSpPr/>
          <p:nvPr/>
        </p:nvSpPr>
        <p:spPr>
          <a:xfrm rot="5400000">
            <a:off x="5282052" y="5660271"/>
            <a:ext cx="1126360" cy="712124"/>
          </a:xfrm>
          <a:prstGeom prst="rightArrow">
            <a:avLst/>
          </a:prstGeom>
          <a:solidFill>
            <a:srgbClr val="00B05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AutoShape 2" descr="https://www.mysoftpro.ru/upload/iblock/57e/Microsoft-Excel-2013.webp"/>
          <p:cNvSpPr>
            <a:spLocks noChangeAspect="1" noChangeArrowheads="1"/>
          </p:cNvSpPr>
          <p:nvPr/>
        </p:nvSpPr>
        <p:spPr bwMode="auto">
          <a:xfrm>
            <a:off x="155575" y="-144463"/>
            <a:ext cx="1822854" cy="182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https://mixstuff.ru/wp-content/uploads/2021/07/269-1068x8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" y="1207830"/>
            <a:ext cx="2599267" cy="1949450"/>
          </a:xfrm>
          <a:prstGeom prst="rect">
            <a:avLst/>
          </a:prstGeom>
          <a:noFill/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8630" y="3416660"/>
            <a:ext cx="325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XLSX-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файл, содержащий экспортированные данные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8373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данные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1" y="4383926"/>
            <a:ext cx="3961905" cy="838095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967" y="1357009"/>
            <a:ext cx="6665579" cy="3147476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7440460" y="4838190"/>
            <a:ext cx="23103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записей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3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-33250"/>
            <a:ext cx="12192000" cy="83903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Extract, transform, load 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88" y="931985"/>
            <a:ext cx="5368212" cy="5767768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Видео 22-06-2023 1237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0393" y="1612921"/>
            <a:ext cx="6180840" cy="4070371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3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231469" y="15493"/>
            <a:ext cx="7902036" cy="807467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кубом из клиентского приложения 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resent_diplo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227" y="822960"/>
            <a:ext cx="11196519" cy="5948151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39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Рамка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3378</TotalTime>
  <Words>413</Words>
  <Application>Microsoft Office PowerPoint</Application>
  <PresentationFormat>Широкоэкранный</PresentationFormat>
  <Paragraphs>110</Paragraphs>
  <Slides>15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Calibri</vt:lpstr>
      <vt:lpstr>Corbel</vt:lpstr>
      <vt:lpstr>MS Mincho</vt:lpstr>
      <vt:lpstr>Times New Roman</vt:lpstr>
      <vt:lpstr>Wingdings</vt:lpstr>
      <vt:lpstr>Wingdings 2</vt:lpstr>
      <vt:lpstr>Рамка</vt:lpstr>
      <vt:lpstr>Презентация PowerPoint</vt:lpstr>
      <vt:lpstr>ООО «Базис Про»</vt:lpstr>
      <vt:lpstr>Аналитический раздел</vt:lpstr>
      <vt:lpstr>Инструментальные средства разработки</vt:lpstr>
      <vt:lpstr>Архитектура системы</vt:lpstr>
      <vt:lpstr>Разработка хранилища данных</vt:lpstr>
      <vt:lpstr>Презентация PowerPoint</vt:lpstr>
      <vt:lpstr>Extract, transform, load процесс</vt:lpstr>
      <vt:lpstr>Работа с кубом из клиентского приложения </vt:lpstr>
      <vt:lpstr>Работа с отчетами в SQL Server Reporting Services</vt:lpstr>
      <vt:lpstr>Тестирование </vt:lpstr>
      <vt:lpstr>Информационная безопасность</vt:lpstr>
      <vt:lpstr>Безопасность жизнедеятельности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информационно-аналитического обеспечения</dc:title>
  <dc:creator>rasparkin.a@mail.ru</dc:creator>
  <cp:lastModifiedBy>rasparkin.a@mail.ru</cp:lastModifiedBy>
  <cp:revision>53</cp:revision>
  <dcterms:created xsi:type="dcterms:W3CDTF">2023-06-07T07:26:08Z</dcterms:created>
  <dcterms:modified xsi:type="dcterms:W3CDTF">2023-06-22T16:19:13Z</dcterms:modified>
</cp:coreProperties>
</file>